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7010400" cy="9296400"/>
  <p:embeddedFontLst>
    <p:embeddedFont>
      <p:font typeface="Canva Sans" panose="020B0604020202020204" charset="0"/>
      <p:regular r:id="rId11"/>
    </p:embeddedFont>
    <p:embeddedFont>
      <p:font typeface="Canva Sans Bold" panose="020B0604020202020204" charset="0"/>
      <p:regular r:id="rId12"/>
    </p:embeddedFont>
    <p:embeddedFont>
      <p:font typeface="Canva Sans Bold Italics" panose="020B0604020202020204" charset="0"/>
      <p:regular r:id="rId13"/>
    </p:embeddedFont>
    <p:embeddedFont>
      <p:font typeface="Canva Sans Italic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ngela.rahman@hamiltoncountyohio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4000" y="-190500"/>
            <a:ext cx="9220200" cy="10477500"/>
          </a:xfrm>
          <a:custGeom>
            <a:avLst/>
            <a:gdLst/>
            <a:ahLst/>
            <a:cxnLst/>
            <a:rect l="l" t="t" r="r" b="b"/>
            <a:pathLst>
              <a:path w="10443488" h="10402197">
                <a:moveTo>
                  <a:pt x="0" y="0"/>
                </a:moveTo>
                <a:lnTo>
                  <a:pt x="10443488" y="0"/>
                </a:lnTo>
                <a:lnTo>
                  <a:pt x="10443488" y="10402198"/>
                </a:lnTo>
                <a:lnTo>
                  <a:pt x="0" y="10402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927" b="-68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2918780"/>
            <a:ext cx="6249550" cy="2331877"/>
          </a:xfrm>
          <a:custGeom>
            <a:avLst/>
            <a:gdLst/>
            <a:ahLst/>
            <a:cxnLst/>
            <a:rect l="l" t="t" r="r" b="b"/>
            <a:pathLst>
              <a:path w="6249550" h="2331877">
                <a:moveTo>
                  <a:pt x="0" y="0"/>
                </a:moveTo>
                <a:lnTo>
                  <a:pt x="6249550" y="0"/>
                </a:lnTo>
                <a:lnTo>
                  <a:pt x="6249550" y="2331877"/>
                </a:lnTo>
                <a:lnTo>
                  <a:pt x="0" y="233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97" b="-43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5866706"/>
            <a:ext cx="12746443" cy="141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Down Payment Assistance for LMI Homeownership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873" y="8334692"/>
            <a:ext cx="8588187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19FFE"/>
                </a:solidFill>
                <a:latin typeface="Canva Sans"/>
                <a:ea typeface="Canva Sans"/>
                <a:cs typeface="Canva Sans"/>
                <a:sym typeface="Canva Sans"/>
              </a:rPr>
              <a:t>Angela Rahman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19FFE"/>
                </a:solidFill>
                <a:latin typeface="Canva Sans"/>
                <a:ea typeface="Canva Sans"/>
                <a:cs typeface="Canva Sans"/>
                <a:sym typeface="Canva Sans"/>
              </a:rPr>
              <a:t>Community Development </a:t>
            </a:r>
            <a:r>
              <a:rPr lang="en-US" sz="3399" dirty="0" err="1">
                <a:solidFill>
                  <a:srgbClr val="019FFE"/>
                </a:solidFill>
                <a:latin typeface="Canva Sans"/>
                <a:ea typeface="Canva Sans"/>
                <a:cs typeface="Canva Sans"/>
                <a:sym typeface="Canva Sans"/>
              </a:rPr>
              <a:t>Adminstrator</a:t>
            </a:r>
            <a:endParaRPr lang="en-US" sz="3399" dirty="0">
              <a:solidFill>
                <a:srgbClr val="019FF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19FFE"/>
                </a:solidFill>
                <a:latin typeface="Canva Sans"/>
                <a:ea typeface="Canva Sans"/>
                <a:cs typeface="Canva Sans"/>
                <a:sym typeface="Canva Sans"/>
              </a:rPr>
              <a:t>Hamilton County, Ohio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16034" y="8399602"/>
            <a:ext cx="1571966" cy="1887398"/>
          </a:xfrm>
          <a:custGeom>
            <a:avLst/>
            <a:gdLst/>
            <a:ahLst/>
            <a:cxnLst/>
            <a:rect l="l" t="t" r="r" b="b"/>
            <a:pathLst>
              <a:path w="1571966" h="1887398">
                <a:moveTo>
                  <a:pt x="0" y="0"/>
                </a:moveTo>
                <a:lnTo>
                  <a:pt x="1571966" y="0"/>
                </a:lnTo>
                <a:lnTo>
                  <a:pt x="1571966" y="1887398"/>
                </a:lnTo>
                <a:lnTo>
                  <a:pt x="0" y="1887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70" r="-36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3367" y="7732783"/>
            <a:ext cx="8690990" cy="2512486"/>
          </a:xfrm>
          <a:custGeom>
            <a:avLst/>
            <a:gdLst/>
            <a:ahLst/>
            <a:cxnLst/>
            <a:rect l="l" t="t" r="r" b="b"/>
            <a:pathLst>
              <a:path w="8690990" h="2512486">
                <a:moveTo>
                  <a:pt x="0" y="0"/>
                </a:moveTo>
                <a:lnTo>
                  <a:pt x="8690989" y="0"/>
                </a:lnTo>
                <a:lnTo>
                  <a:pt x="8690989" y="2512486"/>
                </a:lnTo>
                <a:lnTo>
                  <a:pt x="0" y="25124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-104775"/>
            <a:ext cx="18288000" cy="183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18DB99"/>
                </a:solidFill>
                <a:latin typeface="Canva Sans"/>
                <a:ea typeface="Canva Sans"/>
                <a:cs typeface="Canva Sans"/>
                <a:sym typeface="Canva Sans"/>
              </a:rPr>
              <a:t>Down Payment Assistance (DPA): When It Works </a:t>
            </a:r>
          </a:p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18DB99"/>
                </a:solidFill>
                <a:latin typeface="Canva Sans"/>
                <a:ea typeface="Canva Sans"/>
                <a:cs typeface="Canva Sans"/>
                <a:sym typeface="Canva Sans"/>
              </a:rPr>
              <a:t>&amp; When It Doesn’t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3367" y="3280163"/>
            <a:ext cx="8980633" cy="351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1CD187"/>
                </a:solidFill>
                <a:latin typeface="Canva Sans"/>
                <a:ea typeface="Canva Sans"/>
                <a:cs typeface="Canva Sans"/>
                <a:sym typeface="Canva Sans"/>
              </a:rPr>
              <a:t>DPA Works Best When</a:t>
            </a:r>
            <a:r>
              <a:rPr lang="en-US" sz="33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✅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Homes exist within buyers’ budgets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Buyers qualify but lack upfront cash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Supply is limited — but available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Assistance helps buyers close the deal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399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827845" y="3280163"/>
            <a:ext cx="8460155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21C673"/>
                </a:solidFill>
                <a:latin typeface="Canva Sans"/>
                <a:ea typeface="Canva Sans"/>
                <a:cs typeface="Canva Sans"/>
                <a:sym typeface="Canva Sans"/>
              </a:rPr>
              <a:t>DPA May NOT Be Appropriate When</a:t>
            </a:r>
            <a:r>
              <a:rPr lang="en-US" sz="33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🚫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Insufficient housing supply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Buyers cannot compete even with assistance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Funds sit unused</a:t>
            </a:r>
          </a:p>
          <a:p>
            <a:pPr marL="734059" lvl="1" indent="-367030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real need is housing production, not purchasing power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endParaRPr lang="en-US" sz="3399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5573" y="7815465"/>
            <a:ext cx="8165027" cy="2214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📊 What the data shows (Realtors®):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53% say buyers struggle to save a competitive down payment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34% say there are not enough homes in buyers’ budgets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34953" y="1889125"/>
            <a:ext cx="12618095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DPA helps buyers cross the finish line — it does not build the track.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16034" y="8399602"/>
            <a:ext cx="1571966" cy="1887398"/>
          </a:xfrm>
          <a:custGeom>
            <a:avLst/>
            <a:gdLst/>
            <a:ahLst/>
            <a:cxnLst/>
            <a:rect l="l" t="t" r="r" b="b"/>
            <a:pathLst>
              <a:path w="1571966" h="1887398">
                <a:moveTo>
                  <a:pt x="0" y="0"/>
                </a:moveTo>
                <a:lnTo>
                  <a:pt x="1571966" y="0"/>
                </a:lnTo>
                <a:lnTo>
                  <a:pt x="1571966" y="1887398"/>
                </a:lnTo>
                <a:lnTo>
                  <a:pt x="0" y="1887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70" r="-36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282332" y="7928607"/>
            <a:ext cx="7723335" cy="2232746"/>
          </a:xfrm>
          <a:custGeom>
            <a:avLst/>
            <a:gdLst/>
            <a:ahLst/>
            <a:cxnLst/>
            <a:rect l="l" t="t" r="r" b="b"/>
            <a:pathLst>
              <a:path w="7723335" h="2232746">
                <a:moveTo>
                  <a:pt x="0" y="0"/>
                </a:moveTo>
                <a:lnTo>
                  <a:pt x="7723336" y="0"/>
                </a:lnTo>
                <a:lnTo>
                  <a:pt x="7723336" y="2232745"/>
                </a:lnTo>
                <a:lnTo>
                  <a:pt x="0" y="2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215304" y="2807354"/>
            <a:ext cx="2342559" cy="3472574"/>
          </a:xfrm>
          <a:custGeom>
            <a:avLst/>
            <a:gdLst/>
            <a:ahLst/>
            <a:cxnLst/>
            <a:rect l="l" t="t" r="r" b="b"/>
            <a:pathLst>
              <a:path w="2342559" h="3472574">
                <a:moveTo>
                  <a:pt x="0" y="0"/>
                </a:moveTo>
                <a:lnTo>
                  <a:pt x="2342559" y="0"/>
                </a:lnTo>
                <a:lnTo>
                  <a:pt x="2342559" y="3472574"/>
                </a:lnTo>
                <a:lnTo>
                  <a:pt x="0" y="34725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0" y="-104775"/>
            <a:ext cx="18288000" cy="2494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18DB99"/>
                </a:solidFill>
                <a:latin typeface="Canva Sans"/>
                <a:ea typeface="Canva Sans"/>
                <a:cs typeface="Canva Sans"/>
                <a:sym typeface="Canva Sans"/>
              </a:rPr>
              <a:t>Down Payment Assistance (DPA): Why It May Be Needed</a:t>
            </a:r>
          </a:p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The challenge isn’t willingness — it’s financial pressure and awareness.</a:t>
            </a:r>
          </a:p>
          <a:p>
            <a:pPr algn="ctr">
              <a:lnSpc>
                <a:spcPts val="7420"/>
              </a:lnSpc>
              <a:spcBef>
                <a:spcPct val="0"/>
              </a:spcBef>
            </a:pPr>
            <a:endParaRPr lang="en-US" sz="3700" i="1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2199937"/>
            <a:ext cx="7812642" cy="515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6"/>
              </a:lnSpc>
              <a:spcBef>
                <a:spcPct val="0"/>
              </a:spcBef>
            </a:pPr>
            <a:r>
              <a:rPr lang="en-US" sz="4140" b="1" dirty="0">
                <a:solidFill>
                  <a:srgbClr val="2AB24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What’s Holding Buyers Back</a:t>
            </a:r>
            <a:r>
              <a:rPr lang="en-US" sz="4140" dirty="0">
                <a:solidFill>
                  <a:srgbClr val="2AB24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14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📊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(According to REALTORS®)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53%</a:t>
            </a:r>
            <a:r>
              <a:rPr lang="en-US" sz="24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struggle to save a competitive down payment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Other key barriers: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23% current rent/mortgage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17% credit cards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12% student loans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11% car loans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Consumers across races and ethnicities report the same barriers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95580" y="1863584"/>
            <a:ext cx="7108017" cy="517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9"/>
              </a:lnSpc>
              <a:spcBef>
                <a:spcPct val="0"/>
              </a:spcBef>
            </a:pPr>
            <a:r>
              <a:rPr lang="en-US" sz="4142" b="1">
                <a:solidFill>
                  <a:srgbClr val="2AB24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DPA Isn’t Being Used </a:t>
            </a:r>
            <a:r>
              <a:rPr lang="en-US" sz="4142" b="1" i="1">
                <a:solidFill>
                  <a:srgbClr val="2AB24E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(Enough)</a:t>
            </a:r>
            <a:r>
              <a:rPr lang="en-US" sz="4142" i="1">
                <a:solidFill>
                  <a:srgbClr val="2AB24E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414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❓</a:t>
            </a:r>
          </a:p>
          <a:p>
            <a:pPr marL="518414" lvl="1" indent="-259207" algn="ctr">
              <a:lnSpc>
                <a:spcPts val="3361"/>
              </a:lnSpc>
              <a:spcBef>
                <a:spcPct val="0"/>
              </a:spcBef>
              <a:buFont typeface="Arial"/>
              <a:buChar char="•"/>
            </a:pPr>
            <a:r>
              <a:rPr lang="en-US" sz="24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Only 23% buyers applied for DPA</a:t>
            </a:r>
          </a:p>
          <a:p>
            <a:pPr marL="518414" lvl="1" indent="-259207" algn="ctr">
              <a:lnSpc>
                <a:spcPts val="3361"/>
              </a:lnSpc>
              <a:spcBef>
                <a:spcPct val="0"/>
              </a:spcBef>
              <a:buFont typeface="Arial"/>
              <a:buChar char="•"/>
            </a:pPr>
            <a:r>
              <a:rPr lang="en-US" sz="24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About 1 in 3 consumers say they didn’t even know DPA existed</a:t>
            </a:r>
          </a:p>
          <a:p>
            <a:pPr algn="ctr">
              <a:lnSpc>
                <a:spcPts val="3361"/>
              </a:lnSpc>
            </a:pPr>
            <a:r>
              <a:rPr lang="en-US" sz="2401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Among buyers who were aware:</a:t>
            </a:r>
          </a:p>
          <a:p>
            <a:pPr algn="ctr">
              <a:lnSpc>
                <a:spcPts val="3361"/>
              </a:lnSpc>
            </a:pPr>
            <a:r>
              <a:rPr lang="en-US" sz="24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30% were income-ineligible</a:t>
            </a:r>
          </a:p>
          <a:p>
            <a:pPr algn="ctr">
              <a:lnSpc>
                <a:spcPts val="3361"/>
              </a:lnSpc>
            </a:pPr>
            <a:r>
              <a:rPr lang="en-US" sz="24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19% didn’t understand the programs</a:t>
            </a:r>
          </a:p>
          <a:p>
            <a:pPr algn="ctr">
              <a:lnSpc>
                <a:spcPts val="3361"/>
              </a:lnSpc>
            </a:pPr>
            <a:r>
              <a:rPr lang="en-US" sz="240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17% worried DPA would weaken their offer in competitive markets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i="1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This is an awareness and trust gap</a:t>
            </a:r>
            <a:r>
              <a:rPr lang="en-US" sz="21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27602" y="8160406"/>
            <a:ext cx="7232797" cy="1731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2"/>
              </a:lnSpc>
            </a:pPr>
            <a:r>
              <a:rPr lang="en-US" sz="1973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Bottom Line ⭐</a:t>
            </a:r>
          </a:p>
          <a:p>
            <a:pPr algn="ctr">
              <a:lnSpc>
                <a:spcPts val="2800"/>
              </a:lnSpc>
            </a:pPr>
            <a:r>
              <a:rPr lang="en-US" sz="20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DPA can address real barriers — but only if buyers know it exists, understand it, and trust it won’t put them at a disadvantage.</a:t>
            </a:r>
          </a:p>
          <a:p>
            <a:pPr algn="ctr">
              <a:lnSpc>
                <a:spcPts val="2762"/>
              </a:lnSpc>
              <a:spcBef>
                <a:spcPct val="0"/>
              </a:spcBef>
            </a:pPr>
            <a:endParaRPr lang="en-US" sz="2000" i="1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16034" y="8399602"/>
            <a:ext cx="1571966" cy="1887398"/>
          </a:xfrm>
          <a:custGeom>
            <a:avLst/>
            <a:gdLst/>
            <a:ahLst/>
            <a:cxnLst/>
            <a:rect l="l" t="t" r="r" b="b"/>
            <a:pathLst>
              <a:path w="1571966" h="1887398">
                <a:moveTo>
                  <a:pt x="0" y="0"/>
                </a:moveTo>
                <a:lnTo>
                  <a:pt x="1571966" y="0"/>
                </a:lnTo>
                <a:lnTo>
                  <a:pt x="1571966" y="1887398"/>
                </a:lnTo>
                <a:lnTo>
                  <a:pt x="0" y="1887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70" r="-36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768053" y="6390956"/>
            <a:ext cx="5771476" cy="2546664"/>
          </a:xfrm>
          <a:custGeom>
            <a:avLst/>
            <a:gdLst/>
            <a:ahLst/>
            <a:cxnLst/>
            <a:rect l="l" t="t" r="r" b="b"/>
            <a:pathLst>
              <a:path w="5771476" h="2546664">
                <a:moveTo>
                  <a:pt x="0" y="0"/>
                </a:moveTo>
                <a:lnTo>
                  <a:pt x="5771475" y="0"/>
                </a:lnTo>
                <a:lnTo>
                  <a:pt x="5771475" y="2546663"/>
                </a:lnTo>
                <a:lnTo>
                  <a:pt x="0" y="2546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36572"/>
            <a:ext cx="18288000" cy="158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18DB99"/>
                </a:solidFill>
                <a:latin typeface="Canva Sans"/>
                <a:ea typeface="Canva Sans"/>
                <a:cs typeface="Canva Sans"/>
                <a:sym typeface="Canva Sans"/>
              </a:rPr>
              <a:t>Down Payment Assistance (DPA): Project Design</a:t>
            </a:r>
          </a:p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What to do before GO time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46628" y="9523730"/>
            <a:ext cx="11619724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i="1">
                <a:solidFill>
                  <a:srgbClr val="18DB99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Pro tip: Start small. It’s better to spend funds quickly, show real demand, and build confidence than let money sit unused &amp; lonley.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929" y="2096391"/>
            <a:ext cx="8871561" cy="3589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✅</a:t>
            </a:r>
            <a:r>
              <a:rPr lang="en-US" sz="2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Step 1: Sanity Check the Market (a.k.a. does this actually pencil?)</a:t>
            </a:r>
          </a:p>
          <a:p>
            <a:pPr marL="496567" lvl="1" indent="-248284" algn="just">
              <a:lnSpc>
                <a:spcPts val="3219"/>
              </a:lnSpc>
              <a:spcBef>
                <a:spcPct val="0"/>
              </a:spcBef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You have renters who want to buy</a:t>
            </a:r>
          </a:p>
          <a:p>
            <a:pPr marL="496567" lvl="1" indent="-248284" algn="just">
              <a:lnSpc>
                <a:spcPts val="3219"/>
              </a:lnSpc>
              <a:spcBef>
                <a:spcPct val="0"/>
              </a:spcBef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Homes are available at your target price</a:t>
            </a:r>
          </a:p>
          <a:p>
            <a:pPr marL="496567" lvl="1" indent="-248284" algn="just">
              <a:lnSpc>
                <a:spcPts val="3219"/>
              </a:lnSpc>
              <a:spcBef>
                <a:spcPct val="0"/>
              </a:spcBef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Prices align with HOME Homeownership Value Limits</a:t>
            </a:r>
          </a:p>
          <a:p>
            <a:pPr marL="993135" lvl="2" indent="-331045" algn="just">
              <a:lnSpc>
                <a:spcPts val="3219"/>
              </a:lnSpc>
              <a:spcBef>
                <a:spcPct val="0"/>
              </a:spcBef>
              <a:buFont typeface="Arial"/>
              <a:buChar char="⚬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HUD site or</a:t>
            </a:r>
          </a:p>
          <a:p>
            <a:pPr marL="993135" lvl="2" indent="-331045" algn="just">
              <a:lnSpc>
                <a:spcPts val="3219"/>
              </a:lnSpc>
              <a:spcBef>
                <a:spcPct val="0"/>
              </a:spcBef>
              <a:buFont typeface="Arial"/>
              <a:buChar char="⚬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Your own HUD-compliant calculation</a:t>
            </a:r>
          </a:p>
          <a:p>
            <a:pPr algn="just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(If this doesn’t work → pause. Don’t force it.)</a:t>
            </a:r>
          </a:p>
          <a:p>
            <a:pPr algn="just">
              <a:lnSpc>
                <a:spcPts val="3219"/>
              </a:lnSpc>
              <a:spcBef>
                <a:spcPct val="0"/>
              </a:spcBef>
            </a:pPr>
            <a:endParaRPr lang="en-US" sz="22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92643" y="2059531"/>
            <a:ext cx="8895357" cy="438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👉</a:t>
            </a:r>
            <a:r>
              <a:rPr lang="en-US" sz="2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Step 2: Affirmative Marketing (Do This on Purpose)</a:t>
            </a:r>
          </a:p>
          <a:p>
            <a:pPr marL="496569" lvl="1" indent="-248284" algn="l">
              <a:lnSpc>
                <a:spcPts val="3219"/>
              </a:lnSpc>
              <a:spcBef>
                <a:spcPct val="0"/>
              </a:spcBef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Define WHO you’re trying to reach</a:t>
            </a:r>
          </a:p>
          <a:p>
            <a:pPr marL="993138" lvl="2" indent="-331046" algn="l">
              <a:lnSpc>
                <a:spcPts val="3219"/>
              </a:lnSpc>
              <a:spcBef>
                <a:spcPct val="0"/>
              </a:spcBef>
              <a:buFont typeface="Arial"/>
              <a:buChar char="⚬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(Use Census data to identify who’s missing)</a:t>
            </a:r>
          </a:p>
          <a:p>
            <a:pPr marL="496569" lvl="1" indent="-248284" algn="l">
              <a:lnSpc>
                <a:spcPts val="3219"/>
              </a:lnSpc>
              <a:spcBef>
                <a:spcPct val="0"/>
              </a:spcBef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Define HOW you’ll reach them</a:t>
            </a:r>
          </a:p>
          <a:p>
            <a:pPr marL="496569" lvl="1" indent="-248284" algn="l">
              <a:lnSpc>
                <a:spcPts val="3219"/>
              </a:lnSpc>
              <a:spcBef>
                <a:spcPct val="0"/>
              </a:spcBef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Media • Non-English outlets (as needed) • Trusted partners</a:t>
            </a:r>
          </a:p>
          <a:p>
            <a:pPr marL="496569" lvl="1" indent="-248284" algn="l">
              <a:lnSpc>
                <a:spcPts val="3219"/>
              </a:lnSpc>
              <a:spcBef>
                <a:spcPct val="0"/>
              </a:spcBef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Make fair housing visible</a:t>
            </a:r>
          </a:p>
          <a:p>
            <a:pPr marL="496569" lvl="1" indent="-248284" algn="l">
              <a:lnSpc>
                <a:spcPts val="3219"/>
              </a:lnSpc>
              <a:spcBef>
                <a:spcPct val="0"/>
              </a:spcBef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EHO logo/slogan • Ads that reflect real diversity</a:t>
            </a:r>
          </a:p>
          <a:p>
            <a:pPr marL="496569" lvl="1" indent="-248284" algn="l">
              <a:lnSpc>
                <a:spcPts val="3219"/>
              </a:lnSpc>
              <a:spcBef>
                <a:spcPct val="0"/>
              </a:spcBef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Prepare &amp; document</a:t>
            </a:r>
          </a:p>
          <a:p>
            <a:pPr marL="496569" lvl="1" indent="-248284" algn="l">
              <a:lnSpc>
                <a:spcPts val="3219"/>
              </a:lnSpc>
              <a:spcBef>
                <a:spcPct val="0"/>
              </a:spcBef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Fair housing training • Outreach results • Applicant data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endParaRPr lang="en-US" sz="22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219"/>
              </a:lnSpc>
              <a:spcBef>
                <a:spcPct val="0"/>
              </a:spcBef>
            </a:pPr>
            <a:endParaRPr lang="en-US" sz="22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1771" y="6164715"/>
            <a:ext cx="8804718" cy="198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🤝</a:t>
            </a:r>
            <a:r>
              <a:rPr lang="en-US" sz="2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Step 3: Decide How It’s Administered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Partners &amp; Lenders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In-house or subrecipient?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One lender or multiple?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Who’s doing what (and who’s answering the phone)?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16034" y="8399602"/>
            <a:ext cx="1571966" cy="1887398"/>
          </a:xfrm>
          <a:custGeom>
            <a:avLst/>
            <a:gdLst/>
            <a:ahLst/>
            <a:cxnLst/>
            <a:rect l="l" t="t" r="r" b="b"/>
            <a:pathLst>
              <a:path w="1571966" h="1887398">
                <a:moveTo>
                  <a:pt x="0" y="0"/>
                </a:moveTo>
                <a:lnTo>
                  <a:pt x="1571966" y="0"/>
                </a:lnTo>
                <a:lnTo>
                  <a:pt x="1571966" y="1887398"/>
                </a:lnTo>
                <a:lnTo>
                  <a:pt x="0" y="1887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70" r="-36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46849" y="3729636"/>
            <a:ext cx="3269050" cy="2827729"/>
          </a:xfrm>
          <a:custGeom>
            <a:avLst/>
            <a:gdLst/>
            <a:ahLst/>
            <a:cxnLst/>
            <a:rect l="l" t="t" r="r" b="b"/>
            <a:pathLst>
              <a:path w="3269050" h="2827729">
                <a:moveTo>
                  <a:pt x="0" y="0"/>
                </a:moveTo>
                <a:lnTo>
                  <a:pt x="3269051" y="0"/>
                </a:lnTo>
                <a:lnTo>
                  <a:pt x="3269051" y="2827728"/>
                </a:lnTo>
                <a:lnTo>
                  <a:pt x="0" y="2827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1849" y="2067959"/>
            <a:ext cx="7255000" cy="5756233"/>
          </a:xfrm>
          <a:custGeom>
            <a:avLst/>
            <a:gdLst/>
            <a:ahLst/>
            <a:cxnLst/>
            <a:rect l="l" t="t" r="r" b="b"/>
            <a:pathLst>
              <a:path w="7255000" h="5756233">
                <a:moveTo>
                  <a:pt x="0" y="0"/>
                </a:moveTo>
                <a:lnTo>
                  <a:pt x="7255000" y="0"/>
                </a:lnTo>
                <a:lnTo>
                  <a:pt x="7255000" y="5756233"/>
                </a:lnTo>
                <a:lnTo>
                  <a:pt x="0" y="5756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6649" t="-63046" r="-1266" b="-864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0" y="36572"/>
            <a:ext cx="18288000" cy="158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18DB99"/>
                </a:solidFill>
                <a:latin typeface="Canva Sans"/>
                <a:ea typeface="Canva Sans"/>
                <a:cs typeface="Canva Sans"/>
                <a:sym typeface="Canva Sans"/>
              </a:rPr>
              <a:t>Down Payment Assistance (DPA): How ya payin’ for this?</a:t>
            </a:r>
          </a:p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CDBG or HOME - different rules, same responsibility</a:t>
            </a:r>
          </a:p>
        </p:txBody>
      </p:sp>
      <p:sp>
        <p:nvSpPr>
          <p:cNvPr id="6" name="Freeform 6"/>
          <p:cNvSpPr/>
          <p:nvPr/>
        </p:nvSpPr>
        <p:spPr>
          <a:xfrm>
            <a:off x="10695842" y="2067959"/>
            <a:ext cx="7462550" cy="5644246"/>
          </a:xfrm>
          <a:custGeom>
            <a:avLst/>
            <a:gdLst/>
            <a:ahLst/>
            <a:cxnLst/>
            <a:rect l="l" t="t" r="r" b="b"/>
            <a:pathLst>
              <a:path w="7462550" h="5644246">
                <a:moveTo>
                  <a:pt x="0" y="0"/>
                </a:moveTo>
                <a:lnTo>
                  <a:pt x="7462550" y="0"/>
                </a:lnTo>
                <a:lnTo>
                  <a:pt x="7462550" y="5644246"/>
                </a:lnTo>
                <a:lnTo>
                  <a:pt x="0" y="5644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1665" t="-57630" b="-825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91849" y="2607127"/>
            <a:ext cx="7139636" cy="5015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4"/>
              </a:lnSpc>
              <a:spcBef>
                <a:spcPct val="0"/>
              </a:spcBef>
            </a:pPr>
            <a:r>
              <a:rPr lang="en-US" sz="286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🟦 CDBG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Uses: </a:t>
            </a:r>
          </a:p>
          <a:p>
            <a:pPr algn="ctr">
              <a:lnSpc>
                <a:spcPts val="2744"/>
              </a:lnSpc>
              <a:spcBef>
                <a:spcPct val="0"/>
              </a:spcBef>
            </a:pPr>
            <a:r>
              <a:rPr lang="en-US" sz="196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LIMITED TO 50% OF LENDER REQUIRED DOWNPAYMENT </a:t>
            </a:r>
          </a:p>
          <a:p>
            <a:pPr algn="ctr">
              <a:lnSpc>
                <a:spcPts val="2744"/>
              </a:lnSpc>
              <a:spcBef>
                <a:spcPct val="0"/>
              </a:spcBef>
            </a:pPr>
            <a:endParaRPr lang="en-US" sz="196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744"/>
              </a:lnSpc>
              <a:spcBef>
                <a:spcPct val="0"/>
              </a:spcBef>
            </a:pPr>
            <a:r>
              <a:rPr lang="en-US" sz="196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Additional eligible costs include: Principal subsidies and interest rate buydowns </a:t>
            </a:r>
          </a:p>
          <a:p>
            <a:pPr algn="ctr">
              <a:lnSpc>
                <a:spcPts val="2744"/>
              </a:lnSpc>
              <a:spcBef>
                <a:spcPct val="0"/>
              </a:spcBef>
            </a:pPr>
            <a:endParaRPr lang="en-US" sz="196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Rules &amp; Regs</a:t>
            </a:r>
          </a:p>
          <a:p>
            <a:pPr marL="423295" lvl="1" indent="-211647" algn="ctr">
              <a:lnSpc>
                <a:spcPts val="2744"/>
              </a:lnSpc>
              <a:spcBef>
                <a:spcPct val="0"/>
              </a:spcBef>
              <a:buFont typeface="Arial"/>
              <a:buChar char="•"/>
            </a:pPr>
            <a:r>
              <a:rPr lang="en-US" sz="196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Basic underwriting required</a:t>
            </a:r>
          </a:p>
          <a:p>
            <a:pPr marL="423295" lvl="1" indent="-211647" algn="ctr">
              <a:lnSpc>
                <a:spcPts val="2744"/>
              </a:lnSpc>
              <a:spcBef>
                <a:spcPct val="0"/>
              </a:spcBef>
              <a:buFont typeface="Arial"/>
              <a:buChar char="•"/>
            </a:pPr>
            <a:r>
              <a:rPr lang="en-US" sz="196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Reasonable &amp; Necessary (2 CFR 200.403–.404)</a:t>
            </a:r>
          </a:p>
          <a:p>
            <a:pPr marL="423295" lvl="1" indent="-211647" algn="ctr">
              <a:lnSpc>
                <a:spcPts val="2744"/>
              </a:lnSpc>
              <a:spcBef>
                <a:spcPct val="0"/>
              </a:spcBef>
              <a:buFont typeface="Arial"/>
              <a:buChar char="•"/>
            </a:pPr>
            <a:r>
              <a:rPr lang="en-US" sz="196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Affordability &amp; mortgage reasonableness review</a:t>
            </a:r>
          </a:p>
          <a:p>
            <a:pPr marL="423295" lvl="1" indent="-211647" algn="ctr">
              <a:lnSpc>
                <a:spcPts val="2744"/>
              </a:lnSpc>
              <a:spcBef>
                <a:spcPct val="0"/>
              </a:spcBef>
              <a:buFont typeface="Arial"/>
              <a:buChar char="•"/>
            </a:pPr>
            <a:r>
              <a:rPr lang="en-US" sz="196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30% rule not required (but common-sense applies)</a:t>
            </a:r>
          </a:p>
          <a:p>
            <a:pPr algn="ctr">
              <a:lnSpc>
                <a:spcPts val="2744"/>
              </a:lnSpc>
              <a:spcBef>
                <a:spcPct val="0"/>
              </a:spcBef>
            </a:pPr>
            <a:endParaRPr lang="en-US" sz="196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744"/>
              </a:lnSpc>
              <a:spcBef>
                <a:spcPct val="0"/>
              </a:spcBef>
            </a:pPr>
            <a:endParaRPr lang="en-US" sz="196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695842" y="2607127"/>
            <a:ext cx="7477858" cy="512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🟩 HOME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Uses: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 CAP ON DOWNPAYMENT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Additional eligible costs include: Principal subsidies and interest rate buydowns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Rules &amp; Regs</a:t>
            </a:r>
          </a:p>
          <a:p>
            <a:pPr marL="431801" lvl="1" indent="-215900" algn="ctr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Written PJ policies required</a:t>
            </a:r>
          </a:p>
          <a:p>
            <a:pPr marL="431801" lvl="1" indent="-215900" algn="ctr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Underwriting is mandatory</a:t>
            </a:r>
          </a:p>
          <a:p>
            <a:pPr marL="431801" lvl="1" indent="-215900" algn="ctr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Buyer income, credit &amp; capacity reviewed</a:t>
            </a:r>
          </a:p>
          <a:p>
            <a:pPr marL="431801" lvl="1" indent="-215900" algn="ctr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Cost reasonableness &amp; subsidy layering review</a:t>
            </a:r>
          </a:p>
          <a:p>
            <a:pPr marL="431801" lvl="1" indent="-215900" algn="ctr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Resale/Recapture + affordability period (5–15 years)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8880476"/>
            <a:ext cx="15003715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18DB99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⭐ Bottom Line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18DB99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CDBG can be easier to work with for DPA because of fewer regulations — but the cap means more deals just won’t pencil.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18DB99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HOME may be what you need to make a project work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16034" y="8399602"/>
            <a:ext cx="1571966" cy="1887398"/>
          </a:xfrm>
          <a:custGeom>
            <a:avLst/>
            <a:gdLst/>
            <a:ahLst/>
            <a:cxnLst/>
            <a:rect l="l" t="t" r="r" b="b"/>
            <a:pathLst>
              <a:path w="1571966" h="1887398">
                <a:moveTo>
                  <a:pt x="0" y="0"/>
                </a:moveTo>
                <a:lnTo>
                  <a:pt x="1571966" y="0"/>
                </a:lnTo>
                <a:lnTo>
                  <a:pt x="1571966" y="1887398"/>
                </a:lnTo>
                <a:lnTo>
                  <a:pt x="0" y="1887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70" r="-36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5969" y="2073307"/>
            <a:ext cx="5347484" cy="4943431"/>
          </a:xfrm>
          <a:custGeom>
            <a:avLst/>
            <a:gdLst/>
            <a:ahLst/>
            <a:cxnLst/>
            <a:rect l="l" t="t" r="r" b="b"/>
            <a:pathLst>
              <a:path w="5347484" h="4943431">
                <a:moveTo>
                  <a:pt x="0" y="0"/>
                </a:moveTo>
                <a:lnTo>
                  <a:pt x="5347484" y="0"/>
                </a:lnTo>
                <a:lnTo>
                  <a:pt x="5347484" y="4943432"/>
                </a:lnTo>
                <a:lnTo>
                  <a:pt x="0" y="49434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84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40323"/>
            <a:ext cx="18288000" cy="3469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18DB99"/>
                </a:solidFill>
                <a:latin typeface="Canva Sans"/>
                <a:ea typeface="Canva Sans"/>
                <a:cs typeface="Canva Sans"/>
                <a:sym typeface="Canva Sans"/>
              </a:rPr>
              <a:t>Down Payment Assistance (DPA):Using CDBG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The Ground Rules</a:t>
            </a:r>
          </a:p>
          <a:p>
            <a:pPr algn="ctr">
              <a:lnSpc>
                <a:spcPts val="7420"/>
              </a:lnSpc>
              <a:spcBef>
                <a:spcPct val="0"/>
              </a:spcBef>
            </a:pPr>
            <a:endParaRPr lang="en-US" sz="4200" i="1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algn="ctr">
              <a:lnSpc>
                <a:spcPts val="7420"/>
              </a:lnSpc>
              <a:spcBef>
                <a:spcPct val="0"/>
              </a:spcBef>
            </a:pPr>
            <a:endParaRPr lang="en-US" sz="4200" i="1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6221" y="8895493"/>
            <a:ext cx="17015796" cy="154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18DB99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Other ways CDBG Can Support DPA</a:t>
            </a: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18DB99"/>
                </a:solidFill>
                <a:latin typeface="Canva Sans"/>
                <a:ea typeface="Canva Sans"/>
                <a:cs typeface="Canva Sans"/>
                <a:sym typeface="Canva Sans"/>
              </a:rPr>
              <a:t>Housing counseling (counts toward the Public Service cap)</a:t>
            </a: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18DB99"/>
                </a:solidFill>
                <a:latin typeface="Canva Sans"/>
                <a:ea typeface="Canva Sans"/>
                <a:cs typeface="Canva Sans"/>
                <a:sym typeface="Canva Sans"/>
              </a:rPr>
              <a:t>Layered with other funds to help deals pencil</a:t>
            </a:r>
          </a:p>
          <a:p>
            <a:pPr algn="ctr">
              <a:lnSpc>
                <a:spcPts val="3080"/>
              </a:lnSpc>
            </a:pPr>
            <a:endParaRPr lang="en-US" sz="2200">
              <a:solidFill>
                <a:srgbClr val="18DB9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56372" y="1664970"/>
            <a:ext cx="14565947" cy="759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sz="2700" b="1">
                <a:solidFill>
                  <a:srgbClr val="1CD18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You Must Document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 Eligibility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24 CFR 570.201(e) – Public Services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24 CFR 570.201(n) – Direct Homeownership Assistance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Written agreements (subs/partners)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Client Eligibility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Income verification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Program policies &amp; procedures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Underwriting &amp; financial management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Closing documentation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Cross-Cutting Requirements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Environmental review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URA (if applicable)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Lead-Based Paint requirements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16034" y="8399602"/>
            <a:ext cx="1571966" cy="1887398"/>
          </a:xfrm>
          <a:custGeom>
            <a:avLst/>
            <a:gdLst/>
            <a:ahLst/>
            <a:cxnLst/>
            <a:rect l="l" t="t" r="r" b="b"/>
            <a:pathLst>
              <a:path w="1571966" h="1887398">
                <a:moveTo>
                  <a:pt x="0" y="0"/>
                </a:moveTo>
                <a:lnTo>
                  <a:pt x="1571966" y="0"/>
                </a:lnTo>
                <a:lnTo>
                  <a:pt x="1571966" y="1887398"/>
                </a:lnTo>
                <a:lnTo>
                  <a:pt x="0" y="1887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70" r="-36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76638" y="3257227"/>
            <a:ext cx="4080895" cy="3772545"/>
          </a:xfrm>
          <a:custGeom>
            <a:avLst/>
            <a:gdLst/>
            <a:ahLst/>
            <a:cxnLst/>
            <a:rect l="l" t="t" r="r" b="b"/>
            <a:pathLst>
              <a:path w="4080895" h="3772545">
                <a:moveTo>
                  <a:pt x="0" y="0"/>
                </a:moveTo>
                <a:lnTo>
                  <a:pt x="4080895" y="0"/>
                </a:lnTo>
                <a:lnTo>
                  <a:pt x="4080895" y="3772546"/>
                </a:lnTo>
                <a:lnTo>
                  <a:pt x="0" y="37725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4000"/>
            </a:blip>
            <a:stretch>
              <a:fillRect r="-384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-398012" y="-196624"/>
            <a:ext cx="18288000" cy="415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18DB9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Down Payment Assistance (DPA): Using HOME</a:t>
            </a:r>
          </a:p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39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With more power comes more responsibility</a:t>
            </a:r>
            <a:r>
              <a:rPr lang="en-US" sz="3900" i="1">
                <a:solidFill>
                  <a:srgbClr val="18DB99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endParaRPr lang="en-US" sz="3900" i="1">
              <a:solidFill>
                <a:srgbClr val="18DB99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algn="ctr">
              <a:lnSpc>
                <a:spcPts val="7420"/>
              </a:lnSpc>
              <a:spcBef>
                <a:spcPct val="0"/>
              </a:spcBef>
            </a:pPr>
            <a:endParaRPr lang="en-US" sz="3900" i="1">
              <a:solidFill>
                <a:srgbClr val="18DB99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algn="ctr">
              <a:lnSpc>
                <a:spcPts val="7420"/>
              </a:lnSpc>
              <a:spcBef>
                <a:spcPct val="0"/>
              </a:spcBef>
            </a:pPr>
            <a:endParaRPr lang="en-US" sz="3900" i="1">
              <a:solidFill>
                <a:srgbClr val="18DB99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157" y="1885858"/>
            <a:ext cx="7541665" cy="348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🧱 HOME Requires Structure (Non-Negotiable)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Written agreements &amp; program policies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Project eligibility (24 CFR Part 92.254)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Eligible costs: Eligible costs: down payment, closing costs, interest subsidies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9208" y="6207125"/>
            <a:ext cx="7359614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0C34F"/>
                </a:solidFill>
                <a:latin typeface="Canva Sans"/>
                <a:ea typeface="Canva Sans"/>
                <a:cs typeface="Canva Sans"/>
                <a:sym typeface="Canva Sans"/>
              </a:rPr>
              <a:t>👤</a:t>
            </a: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HOME Requires Full Underwriting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Buyer income, credit &amp; financial capacity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Total housing cost must be affordable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Cost reasonableness &amp; subsidy layering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Closing documentation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57533" y="1895383"/>
            <a:ext cx="6787672" cy="291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🔍 HOME Requires Long-Term Compliance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Affordability period: 5–15 years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Enforcement method: Resale or Recapture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Property standards inspection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Environmental review, URA (if applicable), LBP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457533" y="6207125"/>
            <a:ext cx="5801767" cy="1989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⚠️ Also Don’t Forget These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$1,000 minimum per HOME-assisted unit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Match requirement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Commitment deadline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21075" y="9464811"/>
            <a:ext cx="8043862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i="1">
                <a:solidFill>
                  <a:srgbClr val="1CD18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⭐ Bottom Line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i="1">
                <a:solidFill>
                  <a:srgbClr val="1CD18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HOME is more work up front — but it allows deeper assistance.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16034" y="8399602"/>
            <a:ext cx="1571966" cy="1887398"/>
          </a:xfrm>
          <a:custGeom>
            <a:avLst/>
            <a:gdLst/>
            <a:ahLst/>
            <a:cxnLst/>
            <a:rect l="l" t="t" r="r" b="b"/>
            <a:pathLst>
              <a:path w="1571966" h="1887398">
                <a:moveTo>
                  <a:pt x="0" y="0"/>
                </a:moveTo>
                <a:lnTo>
                  <a:pt x="1571966" y="0"/>
                </a:lnTo>
                <a:lnTo>
                  <a:pt x="1571966" y="1887398"/>
                </a:lnTo>
                <a:lnTo>
                  <a:pt x="0" y="1887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70" r="-36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33400" y="1714500"/>
            <a:ext cx="3499760" cy="5238627"/>
          </a:xfrm>
          <a:custGeom>
            <a:avLst/>
            <a:gdLst/>
            <a:ahLst/>
            <a:cxnLst/>
            <a:rect l="l" t="t" r="r" b="b"/>
            <a:pathLst>
              <a:path w="3499760" h="5238627">
                <a:moveTo>
                  <a:pt x="0" y="0"/>
                </a:moveTo>
                <a:lnTo>
                  <a:pt x="3499759" y="0"/>
                </a:lnTo>
                <a:lnTo>
                  <a:pt x="3499759" y="5238627"/>
                </a:lnTo>
                <a:lnTo>
                  <a:pt x="0" y="52386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57" r="-1190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76517"/>
            <a:ext cx="18122996" cy="1474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dirty="0">
                <a:solidFill>
                  <a:srgbClr val="12C6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Down Payment Assistance (DPA): Key Take Aways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 i="1" dirty="0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Hopefully, this is a recap — otherwise I forgot to cover it.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38400" y="2496908"/>
            <a:ext cx="15468600" cy="5614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63" lvl="1" indent="-377832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Down payment is the #1 barrier to homeownership</a:t>
            </a:r>
          </a:p>
          <a:p>
            <a:pPr marL="755663" lvl="1" indent="-377832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CDBG works best as a side dish (counseling) — or a limited main course (50% cap)</a:t>
            </a:r>
          </a:p>
          <a:p>
            <a:pPr marL="755663" lvl="1" indent="-377832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HOME offers deeper assistance — with more rules and responsibility</a:t>
            </a:r>
          </a:p>
          <a:p>
            <a:pPr marL="755663" lvl="1" indent="-377832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Layering funds = maximum impact</a:t>
            </a:r>
          </a:p>
          <a:p>
            <a:pPr marL="755663" lvl="1" indent="-377832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Fair Housing &amp; Housing Counseling aren’t optional — they’re essential</a:t>
            </a: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900"/>
              </a:lnSpc>
              <a:spcBef>
                <a:spcPct val="0"/>
              </a:spcBef>
            </a:pPr>
            <a:endParaRPr lang="en-US" sz="350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8407" y="9057552"/>
            <a:ext cx="15169753" cy="51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i="1">
                <a:solidFill>
                  <a:srgbClr val="1CD18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Design your DPA program for your market, your capacity, and your funding reality.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16034" y="8399602"/>
            <a:ext cx="1571966" cy="1887398"/>
          </a:xfrm>
          <a:custGeom>
            <a:avLst/>
            <a:gdLst/>
            <a:ahLst/>
            <a:cxnLst/>
            <a:rect l="l" t="t" r="r" b="b"/>
            <a:pathLst>
              <a:path w="1571966" h="1887398">
                <a:moveTo>
                  <a:pt x="0" y="0"/>
                </a:moveTo>
                <a:lnTo>
                  <a:pt x="1571966" y="0"/>
                </a:lnTo>
                <a:lnTo>
                  <a:pt x="1571966" y="1887398"/>
                </a:lnTo>
                <a:lnTo>
                  <a:pt x="0" y="1887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70" r="-36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910175" y="2913351"/>
            <a:ext cx="8039022" cy="5207391"/>
          </a:xfrm>
          <a:custGeom>
            <a:avLst/>
            <a:gdLst/>
            <a:ahLst/>
            <a:cxnLst/>
            <a:rect l="l" t="t" r="r" b="b"/>
            <a:pathLst>
              <a:path w="8039022" h="5207391">
                <a:moveTo>
                  <a:pt x="0" y="0"/>
                </a:moveTo>
                <a:lnTo>
                  <a:pt x="8039021" y="0"/>
                </a:lnTo>
                <a:lnTo>
                  <a:pt x="8039021" y="5207391"/>
                </a:lnTo>
                <a:lnTo>
                  <a:pt x="0" y="52073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23" t="-146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858320" y="-18415"/>
            <a:ext cx="6142732" cy="327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1CD187"/>
                </a:solidFill>
                <a:latin typeface="Canva Sans"/>
                <a:ea typeface="Canva Sans"/>
                <a:cs typeface="Canva Sans"/>
                <a:sym typeface="Canva Sans"/>
              </a:rPr>
              <a:t>Thank You </a:t>
            </a:r>
          </a:p>
          <a:p>
            <a:pPr algn="ctr">
              <a:lnSpc>
                <a:spcPts val="13159"/>
              </a:lnSpc>
              <a:spcBef>
                <a:spcPct val="0"/>
              </a:spcBef>
            </a:pPr>
            <a:endParaRPr lang="en-US" sz="9399">
              <a:solidFill>
                <a:srgbClr val="1CD187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24408" y="1605286"/>
            <a:ext cx="12314732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This is why we do the work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80566" y="8129573"/>
            <a:ext cx="12558574" cy="2611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endParaRPr dirty="0"/>
          </a:p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4"/>
              </a:rPr>
              <a:t>angela.rahman@hamiltoncountyohio.gov</a:t>
            </a:r>
            <a:endParaRPr lang="en-US" sz="480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6720"/>
              </a:lnSpc>
              <a:spcBef>
                <a:spcPct val="0"/>
              </a:spcBef>
            </a:pPr>
            <a:endParaRPr lang="en-US" sz="480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1004</Words>
  <Application>Microsoft Office PowerPoint</Application>
  <PresentationFormat>Custom</PresentationFormat>
  <Paragraphs>152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Arial</vt:lpstr>
      <vt:lpstr>Canva Sans Bold Italics</vt:lpstr>
      <vt:lpstr>Canva Sans Italics</vt:lpstr>
      <vt:lpstr>Canva Sans Bold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paragraph text</dc:title>
  <cp:lastModifiedBy>Rahman, Angela</cp:lastModifiedBy>
  <cp:revision>4</cp:revision>
  <cp:lastPrinted>2026-01-02T19:11:00Z</cp:lastPrinted>
  <dcterms:created xsi:type="dcterms:W3CDTF">2006-08-16T00:00:00Z</dcterms:created>
  <dcterms:modified xsi:type="dcterms:W3CDTF">2026-01-07T17:48:56Z</dcterms:modified>
  <dc:identifier>DAG9BKSS82I</dc:identifier>
</cp:coreProperties>
</file>